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7" r:id="rId8"/>
    <p:sldId id="266" r:id="rId9"/>
    <p:sldId id="263" r:id="rId10"/>
    <p:sldId id="261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0" autoAdjust="0"/>
    <p:restoredTop sz="94630" autoAdjust="0"/>
  </p:normalViewPr>
  <p:slideViewPr>
    <p:cSldViewPr snapToGrid="0">
      <p:cViewPr varScale="1">
        <p:scale>
          <a:sx n="108" d="100"/>
          <a:sy n="108" d="100"/>
        </p:scale>
        <p:origin x="732" y="96"/>
      </p:cViewPr>
      <p:guideLst/>
    </p:cSldViewPr>
  </p:slideViewPr>
  <p:outlineViewPr>
    <p:cViewPr>
      <p:scale>
        <a:sx n="33" d="100"/>
        <a:sy n="33" d="100"/>
      </p:scale>
      <p:origin x="0" y="-7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3111-4237-435F-AAA2-7AD033159839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19B5-C01A-4E16-BDB6-736EEB8EE3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434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3111-4237-435F-AAA2-7AD033159839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19B5-C01A-4E16-BDB6-736EEB8EE3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6124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3111-4237-435F-AAA2-7AD033159839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19B5-C01A-4E16-BDB6-736EEB8EE3D6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9040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3111-4237-435F-AAA2-7AD033159839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19B5-C01A-4E16-BDB6-736EEB8EE3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2747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3111-4237-435F-AAA2-7AD033159839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19B5-C01A-4E16-BDB6-736EEB8EE3D6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66626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3111-4237-435F-AAA2-7AD033159839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19B5-C01A-4E16-BDB6-736EEB8EE3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96076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3111-4237-435F-AAA2-7AD033159839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19B5-C01A-4E16-BDB6-736EEB8EE3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5268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3111-4237-435F-AAA2-7AD033159839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19B5-C01A-4E16-BDB6-736EEB8EE3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4200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3111-4237-435F-AAA2-7AD033159839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19B5-C01A-4E16-BDB6-736EEB8EE3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4992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3111-4237-435F-AAA2-7AD033159839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19B5-C01A-4E16-BDB6-736EEB8EE3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991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3111-4237-435F-AAA2-7AD033159839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19B5-C01A-4E16-BDB6-736EEB8EE3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933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3111-4237-435F-AAA2-7AD033159839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19B5-C01A-4E16-BDB6-736EEB8EE3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20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3111-4237-435F-AAA2-7AD033159839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19B5-C01A-4E16-BDB6-736EEB8EE3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464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3111-4237-435F-AAA2-7AD033159839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19B5-C01A-4E16-BDB6-736EEB8EE3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2152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3111-4237-435F-AAA2-7AD033159839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19B5-C01A-4E16-BDB6-736EEB8EE3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8264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3111-4237-435F-AAA2-7AD033159839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19B5-C01A-4E16-BDB6-736EEB8EE3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1295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D3111-4237-435F-AAA2-7AD033159839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02619B5-C01A-4E16-BDB6-736EEB8EE3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8784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  <p:sldLayoutId id="2147483773" r:id="rId15"/>
    <p:sldLayoutId id="214748377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miliasnumerosasdemadrid.es/html/8495_ASOCIACIoN_FAMILIAS_NUMEROSAS_DE_MADRID/files/33968_Informe%20sobre%20libros%20de%20textos%20Familias%20Numerosas%20%28Fedma%29.pdf" TargetMode="External"/><Relationship Id="rId2" Type="http://schemas.openxmlformats.org/officeDocument/2006/relationships/hyperlink" Target="http://www.familiasnumerosasdemadrid.es/html/8495_ASOCIACIoN_FAMILIAS_NUMEROSAS_DE_MADRID/files/32336_Perspectiva%20Demogr%C3%A1fica%20y%20Reforma%20Fiscal.pdf" TargetMode="Externa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32709" y="2954654"/>
            <a:ext cx="7123083" cy="1658909"/>
          </a:xfrm>
        </p:spPr>
        <p:txBody>
          <a:bodyPr/>
          <a:lstStyle/>
          <a:p>
            <a:pPr algn="ctr"/>
            <a:r>
              <a:rPr lang="es-ES" sz="4400" dirty="0">
                <a:solidFill>
                  <a:srgbClr val="C00000"/>
                </a:solidFill>
                <a:latin typeface="Comic Sans MS" panose="030F0702030302020204" pitchFamily="66" charset="0"/>
              </a:rPr>
              <a:t>MEMORIA 2014</a:t>
            </a:r>
            <a:br>
              <a:rPr lang="es-ES" dirty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6312" y="4488361"/>
            <a:ext cx="9072979" cy="1096899"/>
          </a:xfrm>
        </p:spPr>
        <p:txBody>
          <a:bodyPr>
            <a:normAutofit/>
          </a:bodyPr>
          <a:lstStyle/>
          <a:p>
            <a:pPr algn="ctr"/>
            <a:r>
              <a:rPr lang="es-ES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Asociación Familias Numerosas de Madrid</a:t>
            </a:r>
          </a:p>
        </p:txBody>
      </p:sp>
      <p:pic>
        <p:nvPicPr>
          <p:cNvPr id="4" name="Picture 32"/>
          <p:cNvPicPr/>
          <p:nvPr/>
        </p:nvPicPr>
        <p:blipFill>
          <a:blip r:embed="rId2"/>
          <a:stretch>
            <a:fillRect/>
          </a:stretch>
        </p:blipFill>
        <p:spPr>
          <a:xfrm>
            <a:off x="3806527" y="0"/>
            <a:ext cx="3168015" cy="295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308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70853" y="1945409"/>
            <a:ext cx="8596668" cy="1570962"/>
          </a:xfrm>
        </p:spPr>
        <p:txBody>
          <a:bodyPr>
            <a:noAutofit/>
          </a:bodyPr>
          <a:lstStyle/>
          <a:p>
            <a:r>
              <a:rPr lang="es-ES" sz="2000" dirty="0">
                <a:latin typeface="Comic Sans MS" panose="030F0702030302020204" pitchFamily="66" charset="0"/>
              </a:rPr>
              <a:t>Y ya para terminar el año, organizamos el tradicional </a:t>
            </a:r>
            <a:r>
              <a:rPr lang="es-ES" sz="2000" b="1" dirty="0">
                <a:latin typeface="Comic Sans MS" panose="030F0702030302020204" pitchFamily="66" charset="0"/>
              </a:rPr>
              <a:t>concurso de Belenes.  </a:t>
            </a:r>
          </a:p>
          <a:p>
            <a:r>
              <a:rPr lang="es-ES" sz="2000" dirty="0">
                <a:latin typeface="Comic Sans MS" panose="030F0702030302020204" pitchFamily="66" charset="0"/>
              </a:rPr>
              <a:t> </a:t>
            </a:r>
          </a:p>
          <a:p>
            <a:r>
              <a:rPr lang="es-ES" sz="2000" dirty="0">
                <a:latin typeface="Comic Sans MS" panose="030F0702030302020204" pitchFamily="66" charset="0"/>
              </a:rPr>
              <a:t>Hubo tres familias ganadoras.  </a:t>
            </a:r>
          </a:p>
          <a:p>
            <a:endParaRPr lang="es-ES" sz="2000" dirty="0">
              <a:latin typeface="Comic Sans MS" panose="030F0702030302020204" pitchFamily="66" charset="0"/>
            </a:endParaRPr>
          </a:p>
          <a:p>
            <a:r>
              <a:rPr lang="es-ES" sz="2000" dirty="0">
                <a:latin typeface="Comic Sans MS" panose="030F0702030302020204" pitchFamily="66" charset="0"/>
              </a:rPr>
              <a:t>•  El primer y segundo premio fue una tarjeta regalo Carrefour con valor de 80 y 60 € respectivamente.  </a:t>
            </a:r>
          </a:p>
          <a:p>
            <a:endParaRPr lang="es-ES" sz="2000" dirty="0">
              <a:latin typeface="Comic Sans MS" panose="030F0702030302020204" pitchFamily="66" charset="0"/>
            </a:endParaRPr>
          </a:p>
          <a:p>
            <a:r>
              <a:rPr lang="es-ES" sz="2000" dirty="0">
                <a:latin typeface="Comic Sans MS" panose="030F0702030302020204" pitchFamily="66" charset="0"/>
              </a:rPr>
              <a:t>•  y el tercer  premio fueron una caja-regalo con </a:t>
            </a:r>
            <a:r>
              <a:rPr lang="es-ES" sz="2000" dirty="0" err="1">
                <a:latin typeface="Comic Sans MS" panose="030F0702030302020204" pitchFamily="66" charset="0"/>
              </a:rPr>
              <a:t>minihamburguesas</a:t>
            </a:r>
            <a:r>
              <a:rPr lang="es-ES" sz="2000" dirty="0">
                <a:latin typeface="Comic Sans MS" panose="030F0702030302020204" pitchFamily="66" charset="0"/>
              </a:rPr>
              <a:t> de Hamburguesa </a:t>
            </a:r>
            <a:r>
              <a:rPr lang="es-ES" sz="2000" dirty="0" err="1">
                <a:latin typeface="Comic Sans MS" panose="030F0702030302020204" pitchFamily="66" charset="0"/>
              </a:rPr>
              <a:t>Nostra</a:t>
            </a:r>
            <a:r>
              <a:rPr lang="es-ES" sz="2000" dirty="0">
                <a:latin typeface="Comic Sans MS" panose="030F0702030302020204" pitchFamily="66" charset="0"/>
              </a:rPr>
              <a:t>, para disfrutar en familia. </a:t>
            </a:r>
          </a:p>
          <a:p>
            <a:endParaRPr lang="es-ES" sz="2000" dirty="0">
              <a:latin typeface="Comic Sans MS" panose="030F0702030302020204" pitchFamily="66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684" y="4762066"/>
            <a:ext cx="4231698" cy="1624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731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49439" y="1570064"/>
            <a:ext cx="7766936" cy="1646302"/>
          </a:xfrm>
        </p:spPr>
        <p:txBody>
          <a:bodyPr/>
          <a:lstStyle/>
          <a:p>
            <a:pPr algn="ctr"/>
            <a:r>
              <a:rPr lang="es-ES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MEMORIA 2014 </a:t>
            </a:r>
            <a:br>
              <a:rPr lang="es-ES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s-ES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de la Asociación de Familias Numerosas de Madrid (AFNM). </a:t>
            </a:r>
            <a:br>
              <a:rPr lang="es-ES" dirty="0"/>
            </a:br>
            <a:r>
              <a:rPr lang="es-ES" b="1" dirty="0"/>
              <a:t> 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49439" y="3641635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es-ES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Desde el 1 de Enero hasta el 31 de diciembre de 2014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592985" y="5193538"/>
            <a:ext cx="6249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(INTRODUCCION-JUNTA DIRECTIVA-REUNIONES FEDMA )</a:t>
            </a:r>
          </a:p>
        </p:txBody>
      </p:sp>
    </p:spTree>
    <p:extLst>
      <p:ext uri="{BB962C8B-B14F-4D97-AF65-F5344CB8AC3E}">
        <p14:creationId xmlns:p14="http://schemas.microsoft.com/office/powerpoint/2010/main" val="231277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77386" y="692108"/>
            <a:ext cx="8596668" cy="315191"/>
          </a:xfrm>
        </p:spPr>
        <p:txBody>
          <a:bodyPr>
            <a:noAutofit/>
          </a:bodyPr>
          <a:lstStyle/>
          <a:p>
            <a:r>
              <a:rPr lang="es-ES" sz="2400" b="1" dirty="0">
                <a:latin typeface="Comic Sans MS" panose="030F0702030302020204" pitchFamily="66" charset="0"/>
              </a:rPr>
              <a:t>Iniciamos y/o retomamos acuerdos de colaboración con:</a:t>
            </a:r>
            <a:br>
              <a:rPr lang="es-ES" sz="2400" b="1" dirty="0">
                <a:latin typeface="Comic Sans MS" panose="030F0702030302020204" pitchFamily="66" charset="0"/>
              </a:rPr>
            </a:br>
            <a:endParaRPr lang="es-ES" sz="2400" b="1" dirty="0">
              <a:latin typeface="Comic Sans MS" panose="030F0702030302020204" pitchFamily="66" charset="0"/>
            </a:endParaRPr>
          </a:p>
        </p:txBody>
      </p:sp>
      <p:sp>
        <p:nvSpPr>
          <p:cNvPr id="6" name="AutoShape 2" descr="Resultado de imagen para avanza ong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642353" y="1600199"/>
            <a:ext cx="8596312" cy="444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b="1" dirty="0"/>
              <a:t>Avanza ONG</a:t>
            </a:r>
            <a:r>
              <a:rPr lang="es-ES" dirty="0"/>
              <a:t>, que dona cosas para las familias asociadas, sobre todo en Navidad con juguetes.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b="1" dirty="0"/>
              <a:t>SOS España, </a:t>
            </a:r>
            <a:r>
              <a:rPr lang="es-ES" dirty="0"/>
              <a:t>que recogen comida, juguetes y libros para los más necesitados y en este caso, acordamos que ayudarían a familias numerosas muy necesitadas.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b="1" dirty="0"/>
              <a:t>ASIDOM</a:t>
            </a:r>
            <a:r>
              <a:rPr lang="es-ES" dirty="0"/>
              <a:t>, es una empresa de servicios que por cada contrato que realiza, DONA a las familias numerosas de la asociación, 1 HORA SOLIDARÍA. Con estas horas solidarias buscamos familias que necesiten ayuda y las hacemos receptoras de estas horas.</a:t>
            </a:r>
          </a:p>
        </p:txBody>
      </p:sp>
      <p:sp>
        <p:nvSpPr>
          <p:cNvPr id="7" name="AutoShape 4" descr="Resultado de imagen para avanza ong"/>
          <p:cNvSpPr>
            <a:spLocks noChangeAspect="1" noChangeArrowheads="1"/>
          </p:cNvSpPr>
          <p:nvPr/>
        </p:nvSpPr>
        <p:spPr bwMode="auto">
          <a:xfrm>
            <a:off x="249094" y="-3048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797" y="2140168"/>
            <a:ext cx="1983868" cy="51911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914" y="3892725"/>
            <a:ext cx="1960418" cy="953819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441" y="5703178"/>
            <a:ext cx="1034473" cy="107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974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77209" y="1191424"/>
            <a:ext cx="8596668" cy="5309755"/>
          </a:xfrm>
        </p:spPr>
        <p:txBody>
          <a:bodyPr>
            <a:normAutofit fontScale="40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4000" b="1" dirty="0">
                <a:latin typeface="Comic Sans MS" panose="030F0702030302020204" pitchFamily="66" charset="0"/>
              </a:rPr>
              <a:t>CAPRABO</a:t>
            </a:r>
            <a:r>
              <a:rPr lang="es-ES" sz="4000" dirty="0">
                <a:latin typeface="Comic Sans MS" panose="030F0702030302020204" pitchFamily="66" charset="0"/>
              </a:rPr>
              <a:t>, hemos acordado que unas 25 familias asociadas puedan ir a las tiendas de </a:t>
            </a:r>
            <a:r>
              <a:rPr lang="es-ES" sz="4000" dirty="0" err="1">
                <a:latin typeface="Comic Sans MS" panose="030F0702030302020204" pitchFamily="66" charset="0"/>
              </a:rPr>
              <a:t>Caprabo</a:t>
            </a:r>
            <a:r>
              <a:rPr lang="es-ES" sz="4000" dirty="0">
                <a:latin typeface="Comic Sans MS" panose="030F0702030302020204" pitchFamily="66" charset="0"/>
              </a:rPr>
              <a:t> que hay en la CA de Madrid, para recoger alimentos.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latin typeface="Comic Sans MS" panose="030F0702030302020204" pitchFamily="66" charset="0"/>
            </a:endParaRPr>
          </a:p>
          <a:p>
            <a:endParaRPr lang="es-ES" dirty="0">
              <a:latin typeface="Comic Sans MS" panose="030F0702030302020204" pitchFamily="66" charset="0"/>
            </a:endParaRPr>
          </a:p>
          <a:p>
            <a:endParaRPr lang="es-ES" dirty="0">
              <a:latin typeface="Comic Sans MS" panose="030F0702030302020204" pitchFamily="66" charset="0"/>
            </a:endParaRPr>
          </a:p>
          <a:p>
            <a:endParaRPr lang="es-ES" dirty="0">
              <a:latin typeface="Comic Sans MS" panose="030F0702030302020204" pitchFamily="66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000" b="1" dirty="0">
                <a:latin typeface="Comic Sans MS" panose="030F0702030302020204" pitchFamily="66" charset="0"/>
              </a:rPr>
              <a:t>San Vicente de Paul</a:t>
            </a:r>
            <a:r>
              <a:rPr lang="es-ES" sz="4000" dirty="0">
                <a:latin typeface="Comic Sans MS" panose="030F0702030302020204" pitchFamily="66" charset="0"/>
              </a:rPr>
              <a:t>,  es un banco de alimentos que ayuda a unas cuantas familias muy necesitadas.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latin typeface="Comic Sans MS" panose="030F0702030302020204" pitchFamily="66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000" b="1" dirty="0">
                <a:latin typeface="Comic Sans MS" panose="030F0702030302020204" pitchFamily="66" charset="0"/>
              </a:rPr>
              <a:t>CARREFOUR</a:t>
            </a:r>
            <a:r>
              <a:rPr lang="es-ES" sz="4000" dirty="0">
                <a:latin typeface="Comic Sans MS" panose="030F0702030302020204" pitchFamily="66" charset="0"/>
              </a:rPr>
              <a:t>, seguimos con el acuerdo de la campaña “Apadrina a 1FN” .Desde Familias Numerosas de Madrid nos hemos propuesto, con este proyecto, ayudar a las familias asociadas, remunerando así las cuotas aportadas a la AFNM. ¿Cómo?, pues dando tarjetas - regalo de Carrefour por un valor de 300€. Se establecen unas condiciones y se abre un plazo de convocatoria, exactamente tres convocatorias anuales. En Junio de 2014 logramos ayudar a ---- familias asociadas y en el mes de Noviembre de 2014 ayudamos a ---.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415" y="1450146"/>
            <a:ext cx="2449657" cy="69078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329" y="2909020"/>
            <a:ext cx="1547256" cy="103995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415" y="5564585"/>
            <a:ext cx="1016493" cy="101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056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13199" y="657514"/>
            <a:ext cx="8596668" cy="5047673"/>
          </a:xfrm>
        </p:spPr>
        <p:txBody>
          <a:bodyPr>
            <a:normAutofit lnSpcReduction="10000"/>
          </a:bodyPr>
          <a:lstStyle/>
          <a:p>
            <a:endParaRPr lang="es-ES" dirty="0">
              <a:latin typeface="Comic Sans MS" panose="030F0702030302020204" pitchFamily="66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b="1" dirty="0">
                <a:latin typeface="Comic Sans MS" panose="030F0702030302020204" pitchFamily="66" charset="0"/>
              </a:rPr>
              <a:t>Fundación Valora</a:t>
            </a:r>
            <a:r>
              <a:rPr lang="es-ES" dirty="0">
                <a:latin typeface="Comic Sans MS" panose="030F0702030302020204" pitchFamily="66" charset="0"/>
              </a:rPr>
              <a:t>, una entidad sin ánimo de lucro que se dedica a gestionar excedentes de todo tipo, haciéndolos llegar a colectivos necesitados. Tenemos unas familias asociadas percibiendo materiales. En navidad colaboraron con nosotros con juguetes y ropa.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latin typeface="Comic Sans MS" panose="030F0702030302020204" pitchFamily="66" charset="0"/>
            </a:endParaRPr>
          </a:p>
          <a:p>
            <a:endParaRPr lang="es-ES" dirty="0">
              <a:latin typeface="Comic Sans MS" panose="030F0702030302020204" pitchFamily="66" charset="0"/>
            </a:endParaRPr>
          </a:p>
          <a:p>
            <a:endParaRPr lang="es-ES" dirty="0">
              <a:latin typeface="Comic Sans MS" panose="030F0702030302020204" pitchFamily="66" charset="0"/>
            </a:endParaRPr>
          </a:p>
          <a:p>
            <a:endParaRPr lang="es-ES" dirty="0">
              <a:latin typeface="Comic Sans MS" panose="030F0702030302020204" pitchFamily="66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latin typeface="Comic Sans MS" panose="030F0702030302020204" pitchFamily="66" charset="0"/>
              </a:rPr>
              <a:t>Al ser el </a:t>
            </a:r>
            <a:r>
              <a:rPr lang="es-ES" b="1" dirty="0">
                <a:latin typeface="Comic Sans MS" panose="030F0702030302020204" pitchFamily="66" charset="0"/>
              </a:rPr>
              <a:t>Año Internacional de la Familia </a:t>
            </a:r>
            <a:r>
              <a:rPr lang="es-ES" dirty="0">
                <a:latin typeface="Comic Sans MS" panose="030F0702030302020204" pitchFamily="66" charset="0"/>
              </a:rPr>
              <a:t>quisimos premiar a todas aquellas familias de la Asociación y a las nuevas familias numerosas que en 2014 tuvieron un bebe. Abrimos una convocatoria en Febrero de 2014 para que las familias asociadas solicitaran la </a:t>
            </a:r>
            <a:r>
              <a:rPr lang="es-ES" b="1" dirty="0">
                <a:latin typeface="Comic Sans MS" panose="030F0702030302020204" pitchFamily="66" charset="0"/>
              </a:rPr>
              <a:t>tarjeta regalo Carrefour </a:t>
            </a:r>
            <a:r>
              <a:rPr lang="es-ES" dirty="0">
                <a:latin typeface="Comic Sans MS" panose="030F0702030302020204" pitchFamily="66" charset="0"/>
              </a:rPr>
              <a:t>con valor de     </a:t>
            </a:r>
            <a:r>
              <a:rPr lang="es-ES" b="1" dirty="0">
                <a:latin typeface="Comic Sans MS" panose="030F0702030302020204" pitchFamily="66" charset="0"/>
              </a:rPr>
              <a:t>60 €</a:t>
            </a:r>
            <a:r>
              <a:rPr lang="es-ES" dirty="0">
                <a:latin typeface="Comic Sans MS" panose="030F0702030302020204" pitchFamily="66" charset="0"/>
              </a:rPr>
              <a:t>. Esta convocatoria se realizó durante todo el año 2014.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latin typeface="Comic Sans MS" panose="030F0702030302020204" pitchFamily="66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943" y="5365084"/>
            <a:ext cx="4629150" cy="9906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615" y="2051192"/>
            <a:ext cx="2467252" cy="96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976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19075" y="802698"/>
            <a:ext cx="8596668" cy="4091709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b="1" dirty="0">
                <a:latin typeface="Comic Sans MS" panose="030F0702030302020204" pitchFamily="66" charset="0"/>
              </a:rPr>
              <a:t>DANONE</a:t>
            </a:r>
            <a:r>
              <a:rPr lang="es-ES" dirty="0">
                <a:latin typeface="Comic Sans MS" panose="030F0702030302020204" pitchFamily="66" charset="0"/>
              </a:rPr>
              <a:t> nos donó una caja de productos en Diciembre de 2014 que fue recibida por una familia necesitada.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latin typeface="Comic Sans MS" panose="030F0702030302020204" pitchFamily="66" charset="0"/>
            </a:endParaRPr>
          </a:p>
          <a:p>
            <a:pPr algn="just"/>
            <a:endParaRPr lang="es-ES" dirty="0">
              <a:latin typeface="Comic Sans MS" panose="030F0702030302020204" pitchFamily="66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latin typeface="Comic Sans MS" panose="030F0702030302020204" pitchFamily="66" charset="0"/>
            </a:endParaRPr>
          </a:p>
          <a:p>
            <a:pPr algn="just"/>
            <a:endParaRPr lang="es-ES" dirty="0">
              <a:latin typeface="Comic Sans MS" panose="030F0702030302020204" pitchFamily="66" charset="0"/>
            </a:endParaRPr>
          </a:p>
          <a:p>
            <a:pPr algn="just"/>
            <a:endParaRPr lang="es-ES" dirty="0">
              <a:latin typeface="Comic Sans MS" panose="030F0702030302020204" pitchFamily="66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b="1" dirty="0">
                <a:latin typeface="Comic Sans MS" panose="030F0702030302020204" pitchFamily="66" charset="0"/>
              </a:rPr>
              <a:t>MERCEDES-BENZ</a:t>
            </a:r>
            <a:r>
              <a:rPr lang="es-ES" dirty="0">
                <a:latin typeface="Comic Sans MS" panose="030F0702030302020204" pitchFamily="66" charset="0"/>
              </a:rPr>
              <a:t>, nos donó 1000 € que fueron destinados a la campaña “Apadrina a 1FN”	 de las tarjetas regalo Carrefour de 300€.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064" y="1754703"/>
            <a:ext cx="2520127" cy="122093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841" y="4564606"/>
            <a:ext cx="2088574" cy="1393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011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928255"/>
          </a:xfrm>
        </p:spPr>
        <p:txBody>
          <a:bodyPr/>
          <a:lstStyle/>
          <a:p>
            <a:pPr algn="ctr"/>
            <a:r>
              <a:rPr lang="es-ES" dirty="0"/>
              <a:t>INFORMES DEL 2014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77335" y="1803977"/>
            <a:ext cx="8596668" cy="1358900"/>
          </a:xfrm>
        </p:spPr>
        <p:txBody>
          <a:bodyPr>
            <a:normAutofit/>
          </a:bodyPr>
          <a:lstStyle/>
          <a:p>
            <a:r>
              <a:rPr lang="es-ES" b="1" u="sng" dirty="0">
                <a:hlinkClick r:id="rId2"/>
              </a:rPr>
              <a:t>Perspectiva Demográfica y reforma fiscal 2014</a:t>
            </a:r>
            <a:r>
              <a:rPr lang="es-ES" b="1" u="sng" dirty="0"/>
              <a:t>:</a:t>
            </a:r>
            <a:r>
              <a:rPr lang="es-ES" b="1" dirty="0"/>
              <a:t> </a:t>
            </a:r>
            <a:r>
              <a:rPr lang="es-ES" dirty="0"/>
              <a:t>En él se habla de una serie de reflexiones bajo la perspectiva del grave  problema demográfico en España, junto a una serie de propuestas en los ámbitos fiscal, social y</a:t>
            </a:r>
            <a:r>
              <a:rPr lang="es-ES" dirty="0">
                <a:hlinkClick r:id="rId2"/>
              </a:rPr>
              <a:t> </a:t>
            </a:r>
            <a:r>
              <a:rPr lang="es-ES" dirty="0"/>
              <a:t>empresarial. </a:t>
            </a:r>
          </a:p>
        </p:txBody>
      </p:sp>
      <p:sp>
        <p:nvSpPr>
          <p:cNvPr id="4" name="Marcador de texto 2"/>
          <p:cNvSpPr txBox="1">
            <a:spLocks/>
          </p:cNvSpPr>
          <p:nvPr/>
        </p:nvSpPr>
        <p:spPr>
          <a:xfrm>
            <a:off x="677335" y="3429000"/>
            <a:ext cx="8596668" cy="1358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b="1" u="sng" dirty="0">
                <a:hlinkClick r:id="rId3"/>
              </a:rPr>
              <a:t>Libros de texto:</a:t>
            </a:r>
            <a:r>
              <a:rPr lang="es-ES" b="1" dirty="0"/>
              <a:t> </a:t>
            </a:r>
            <a:r>
              <a:rPr lang="es-ES" dirty="0"/>
              <a:t>En él se analizan los precios de los libros de texto y se dan propuestas a la Comunidad de Madrid, a las editoriales, a los profesores, etc.</a:t>
            </a:r>
          </a:p>
          <a:p>
            <a:endParaRPr lang="es-ES" b="1" u="sng" dirty="0"/>
          </a:p>
        </p:txBody>
      </p:sp>
    </p:spTree>
    <p:extLst>
      <p:ext uri="{BB962C8B-B14F-4D97-AF65-F5344CB8AC3E}">
        <p14:creationId xmlns:p14="http://schemas.microsoft.com/office/powerpoint/2010/main" val="1519440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I EDICIÓN DE LOS PREMIOS FAMILY FRIENDLY.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667726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Los premios FAMILY FRIENDLY se otorgaron el día 9 de Mayo de 2014. Los galardones constan de cuatro categorías diferentes, con el fin de poder reconocer el apoyo a esta institución básica en distintos ámbitos de la sociedad:</a:t>
            </a:r>
          </a:p>
          <a:p>
            <a:r>
              <a:rPr lang="es-ES" dirty="0"/>
              <a:t>Empresa privada: Carrefour.</a:t>
            </a:r>
          </a:p>
          <a:p>
            <a:r>
              <a:rPr lang="es-ES" dirty="0"/>
              <a:t>Institución sin ánimo de lucro: Fundación Renacimiento Demográfico.</a:t>
            </a:r>
          </a:p>
          <a:p>
            <a:r>
              <a:rPr lang="es-ES" dirty="0"/>
              <a:t>Personaje destacado: José Ramón </a:t>
            </a:r>
            <a:r>
              <a:rPr lang="es-ES" dirty="0" err="1"/>
              <a:t>Losana</a:t>
            </a:r>
            <a:r>
              <a:rPr lang="es-ES" dirty="0"/>
              <a:t>.</a:t>
            </a:r>
          </a:p>
          <a:p>
            <a:r>
              <a:rPr lang="es-ES" dirty="0"/>
              <a:t>Institución educativa: Colegio </a:t>
            </a:r>
            <a:r>
              <a:rPr lang="es-ES" dirty="0" err="1"/>
              <a:t>Valdefuentes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4582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4221" y="715241"/>
            <a:ext cx="8596668" cy="5427518"/>
          </a:xfrm>
        </p:spPr>
        <p:txBody>
          <a:bodyPr>
            <a:noAutofit/>
          </a:bodyPr>
          <a:lstStyle/>
          <a:p>
            <a:r>
              <a:rPr lang="es-ES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- En 2014 se ha puesto en marcha la creación de la nueva página Web que va a darles más autonomía a los socios a la hora de actualizar sus datos.</a:t>
            </a:r>
            <a:br>
              <a:rPr lang="es-ES" sz="2800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br>
              <a:rPr lang="es-ES" sz="2800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es-E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- </a:t>
            </a:r>
            <a:r>
              <a:rPr lang="es-ES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Seguimos estando muy presentes en las RRSS, como Twitter y Facebook.</a:t>
            </a:r>
            <a:br>
              <a:rPr lang="es-ES" sz="2800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br>
              <a:rPr lang="es-ES" sz="2800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endParaRPr lang="es-ES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376" y="4242000"/>
            <a:ext cx="2619375" cy="174307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355" y="4886073"/>
            <a:ext cx="3756930" cy="69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13177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Rojo naranj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124</TotalTime>
  <Words>704</Words>
  <Application>Microsoft Office PowerPoint</Application>
  <PresentationFormat>Panorámica</PresentationFormat>
  <Paragraphs>64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Comic Sans MS</vt:lpstr>
      <vt:lpstr>Trebuchet MS</vt:lpstr>
      <vt:lpstr>Wingdings 3</vt:lpstr>
      <vt:lpstr>Faceta</vt:lpstr>
      <vt:lpstr>MEMORIA 2014 </vt:lpstr>
      <vt:lpstr>MEMORIA 2014  de la Asociación de Familias Numerosas de Madrid (AFNM).   </vt:lpstr>
      <vt:lpstr>Iniciamos y/o retomamos acuerdos de colaboración con: </vt:lpstr>
      <vt:lpstr>Presentación de PowerPoint</vt:lpstr>
      <vt:lpstr>Presentación de PowerPoint</vt:lpstr>
      <vt:lpstr>Presentación de PowerPoint</vt:lpstr>
      <vt:lpstr>INFORMES DEL 2014</vt:lpstr>
      <vt:lpstr>I EDICIÓN DE LOS PREMIOS FAMILY FRIENDLY.</vt:lpstr>
      <vt:lpstr>- En 2014 se ha puesto en marcha la creación de la nueva página Web que va a darles más autonomía a los socios a la hora de actualizar sus datos.  - Seguimos estando muy presentes en las RRSS, como Twitter y Facebook.  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MEMORIA 2014 </dc:title>
  <dc:creator>AFNM</dc:creator>
  <cp:lastModifiedBy>Ana Maria Suarez Menendez</cp:lastModifiedBy>
  <cp:revision>18</cp:revision>
  <dcterms:created xsi:type="dcterms:W3CDTF">2015-04-08T11:28:35Z</dcterms:created>
  <dcterms:modified xsi:type="dcterms:W3CDTF">2024-03-04T12:37:34Z</dcterms:modified>
</cp:coreProperties>
</file>